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5" r:id="rId12"/>
    <p:sldId id="276" r:id="rId13"/>
    <p:sldId id="277" r:id="rId14"/>
    <p:sldId id="278" r:id="rId15"/>
    <p:sldId id="274" r:id="rId16"/>
    <p:sldId id="279" r:id="rId17"/>
    <p:sldId id="280" r:id="rId18"/>
    <p:sldId id="281" r:id="rId19"/>
    <p:sldId id="263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1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481F01-EDAA-4E30-BB99-477DB11B7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AABB507-6823-47F2-9BE0-6C0D3D3B32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F20F5E-14AB-4614-96E7-55049D7CD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C013A9-0B3A-4AF9-B86D-96D2673BA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4BAEDD4-D12F-4A70-BFE7-DB01B289D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0308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F949DE-F0C2-48E8-B564-3E495518D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85AE568-3F5F-4BD4-BEE8-B7AB5B291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764566-9E4B-4E50-AD99-A25F8C310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5258CE-F108-4F0A-BC45-93EFB1AC7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ED99D9-4F60-438E-B3BF-F3F429D56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976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8401173-0C68-457F-BBA0-3BD53C01D4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48D933D-BECA-4E8B-93E7-2B59BF35AB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6B6547-2F70-4506-9C40-5077DC53F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1E3E0F-9BC6-4866-BBA7-E09769CB3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8149B5-E3E7-4602-B2EE-CD22A01B2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03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577C24-54B7-401B-818A-41C3B8D31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9118C5-7CD8-49D4-B258-87AB2577B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8E3FA9-861A-4EC5-B81F-7EC3E1204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F586E1-8492-443F-94BC-F6BD4486B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7D9907-06CC-445B-A192-AF82BA982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30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FC72E6-2277-4AE1-A9BC-0A0320707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E6AABCC-6740-42F5-AD6C-383065D63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DA4A14-C2FE-4870-9C29-4AF5228CD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936AAC-3582-4829-82F1-DF317C3E9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736217-0554-485E-815E-1F5B16F18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1338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BB3E77-6FD6-4805-941D-B98266F88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D59DDD-9F77-4E68-B0CB-2F47372D69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E7DD16E-7BED-4C2B-AF25-97135D116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7CBB116-4F24-4C73-A804-E17598D6B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C611D3D-A71B-4DEC-AABB-4C3AF029E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C5DB69-FD64-4177-B067-F9881EF1B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6438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F14302-0D4B-4678-9600-DF306B45A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AEB8454-5524-491D-8C7B-FE7C3E8F4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1B9980C-7BD2-48AD-8410-50A35B9AB1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9ADE8EB-ECFE-4E1B-A40D-7017B354FA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0C6CC4A-A3C5-4BE7-A826-B6D0BB12E8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5B31934-3249-4591-B79E-47DD6B58D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95065C2-7C4D-40D7-BE1F-4FCD1D11D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F393183-29F2-41DB-B647-B8749BAE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6186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45396B-AD33-45F2-B0AD-955698BF5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7C6C3E9-6D27-466F-A95B-CC3EC30DE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E13C93B-DAD1-4B95-8984-3B03C198F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7CDCB91-01E7-4CF3-9270-0EC4D7A9E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5854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DB80AA3-67E7-43C1-A9BC-5E0DB3927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2DDC41B-F6FA-482C-9EC2-16C58B465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63A8F34-6C7A-473D-8B1D-4B368B36F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4219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A76AFC-2297-4127-AD11-D51748981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813440-6D13-4FCE-80CD-110193D50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6F8D8C2-223E-4AA1-B225-6015D0227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BF2E7DC-6F9D-435C-A509-A466430D8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07B007B-BCCE-42D8-927C-74324F82B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B33D20B-8740-46C2-9DC4-0BCA4CB4C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6953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77309-D2F7-49DD-9486-88DE13020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DB37059-89D7-47B7-9A50-F1D3A72008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D5C2EB-09A1-41C3-87A1-B846EB7D3E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E99DD95-CB31-4DD4-9EB6-AEE020A6C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0F2D3CA-499C-4412-BD96-427F2B6A4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10DDE5-14C5-4876-B40A-A6BC7BABE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088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BD6A1B-9E00-41C9-9351-165769776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11ADF17-12FF-4CAE-A158-5176934BA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2FE393A-87AB-4533-A86A-03E3EFF958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D9E47-F1FF-4E59-B900-D7D1AB8F5FD2}" type="datetimeFigureOut">
              <a:rPr lang="ru-RU" smtClean="0"/>
              <a:t>12.07.2025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656FB7-28CE-46E7-975C-DC4723DD34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5925B5-4778-4C13-8203-53DF1504CA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C2224-F5A7-4DAB-9C4B-2D61E31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7390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178592-B4AD-4E8C-AE8A-22B964D3CB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9482" y="623454"/>
            <a:ext cx="10093036" cy="3304164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Автоматический анализ тематики</a:t>
            </a:r>
            <a:br>
              <a:rPr lang="ru-RU" b="1" dirty="0">
                <a:solidFill>
                  <a:schemeClr val="bg1"/>
                </a:solidFill>
              </a:rPr>
            </a:br>
            <a:r>
              <a:rPr lang="ru-RU" b="1" dirty="0">
                <a:solidFill>
                  <a:schemeClr val="bg1"/>
                </a:solidFill>
              </a:rPr>
              <a:t>и эмоциональной окраски</a:t>
            </a:r>
            <a:br>
              <a:rPr lang="ru-RU" b="1" dirty="0">
                <a:solidFill>
                  <a:schemeClr val="bg1"/>
                </a:solidFill>
              </a:rPr>
            </a:br>
            <a:r>
              <a:rPr lang="ru-RU" b="1" dirty="0">
                <a:solidFill>
                  <a:schemeClr val="bg1"/>
                </a:solidFill>
              </a:rPr>
              <a:t>немецких текстов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977C77-414F-46D4-9880-DFBD9FE731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78784"/>
            <a:ext cx="9144000" cy="1655762"/>
          </a:xfrm>
        </p:spPr>
        <p:txBody>
          <a:bodyPr>
            <a:normAutofit fontScale="77500" lnSpcReduction="20000"/>
          </a:bodyPr>
          <a:lstStyle/>
          <a:p>
            <a:endParaRPr lang="ru-RU" b="1" dirty="0">
              <a:solidFill>
                <a:schemeClr val="bg1"/>
              </a:solidFill>
            </a:endParaRPr>
          </a:p>
          <a:p>
            <a:r>
              <a:rPr lang="ru-RU" sz="2600" b="1" dirty="0">
                <a:solidFill>
                  <a:schemeClr val="bg1"/>
                </a:solidFill>
              </a:rPr>
              <a:t>Слушатель: ДМИТРИЙ ЛАВРИНОВИЧ</a:t>
            </a:r>
          </a:p>
          <a:p>
            <a:endParaRPr lang="ru-RU" b="1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Итоговый проект</a:t>
            </a:r>
          </a:p>
          <a:p>
            <a:r>
              <a:rPr lang="ru-RU" dirty="0">
                <a:solidFill>
                  <a:schemeClr val="bg1"/>
                </a:solidFill>
              </a:rPr>
              <a:t>Год: 2025</a:t>
            </a:r>
          </a:p>
        </p:txBody>
      </p:sp>
      <p:pic>
        <p:nvPicPr>
          <p:cNvPr id="6" name="Рисунок 5" descr="Изображение выглядит как символ, Шрифт, Торговая марка, логотип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4DA0F97-D846-6036-A458-6738E048A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9" y="354105"/>
            <a:ext cx="1158061" cy="116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9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75903C-BECB-9CF7-254A-F4AEBA7C0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9678C17-1164-9098-3EBB-78A135FC5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78836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Анализ тональности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783991CB-DBFF-A92D-C09A-819D69F77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0937" y="2324533"/>
            <a:ext cx="10515600" cy="2395501"/>
          </a:xfrm>
        </p:spPr>
        <p:txBody>
          <a:bodyPr>
            <a:normAutofit/>
          </a:bodyPr>
          <a:lstStyle/>
          <a:p>
            <a:pPr lvl="0"/>
            <a:r>
              <a:rPr lang="ru-RU" dirty="0">
                <a:solidFill>
                  <a:schemeClr val="bg1"/>
                </a:solidFill>
              </a:rPr>
              <a:t>Использована </a:t>
            </a:r>
            <a:r>
              <a:rPr lang="ru-RU" dirty="0" err="1">
                <a:solidFill>
                  <a:schemeClr val="bg1"/>
                </a:solidFill>
              </a:rPr>
              <a:t>предобученная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трансформерная</a:t>
            </a:r>
            <a:r>
              <a:rPr lang="ru-RU" dirty="0">
                <a:solidFill>
                  <a:schemeClr val="bg1"/>
                </a:solidFill>
              </a:rPr>
              <a:t> модель </a:t>
            </a:r>
            <a:r>
              <a:rPr lang="ru-RU" dirty="0" err="1">
                <a:solidFill>
                  <a:schemeClr val="bg1"/>
                </a:solidFill>
              </a:rPr>
              <a:t>oliverguhr</a:t>
            </a:r>
            <a:r>
              <a:rPr lang="ru-RU" dirty="0">
                <a:solidFill>
                  <a:schemeClr val="bg1"/>
                </a:solidFill>
              </a:rPr>
              <a:t>/</a:t>
            </a:r>
            <a:r>
              <a:rPr lang="ru-RU" dirty="0" err="1">
                <a:solidFill>
                  <a:schemeClr val="bg1"/>
                </a:solidFill>
              </a:rPr>
              <a:t>german-sentiment-bert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Анализ выполнен в режиме </a:t>
            </a:r>
            <a:r>
              <a:rPr lang="ru-RU" dirty="0" err="1">
                <a:solidFill>
                  <a:schemeClr val="bg1"/>
                </a:solidFill>
              </a:rPr>
              <a:t>zero-shot</a:t>
            </a:r>
            <a:r>
              <a:rPr lang="ru-RU" dirty="0">
                <a:solidFill>
                  <a:schemeClr val="bg1"/>
                </a:solidFill>
              </a:rPr>
              <a:t> (без дообучения).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Классификация: </a:t>
            </a:r>
            <a:r>
              <a:rPr lang="ru-RU" dirty="0" err="1">
                <a:solidFill>
                  <a:schemeClr val="bg1"/>
                </a:solidFill>
              </a:rPr>
              <a:t>positive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neutral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negative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Результат сохраняется в поле </a:t>
            </a:r>
            <a:r>
              <a:rPr lang="ru-RU" dirty="0" err="1">
                <a:solidFill>
                  <a:schemeClr val="bg1"/>
                </a:solidFill>
              </a:rPr>
              <a:t>pred_sentiment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19725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3E7B15-356A-93BF-7F07-8C467278A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86FD556-3E7E-7C28-6865-E43220451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78836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Архитектура системы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0DE9A444-936E-E996-3B42-F0E728D9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7173"/>
            <a:ext cx="10515600" cy="1325563"/>
          </a:xfrm>
        </p:spPr>
        <p:txBody>
          <a:bodyPr>
            <a:normAutofit lnSpcReduction="10000"/>
          </a:bodyPr>
          <a:lstStyle/>
          <a:p>
            <a:pPr lvl="0"/>
            <a:r>
              <a:rPr lang="ru-RU" dirty="0">
                <a:solidFill>
                  <a:schemeClr val="bg1"/>
                </a:solidFill>
              </a:rPr>
              <a:t>Модульная структура: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предобработка, моделирование, анализ, визуализация.</a:t>
            </a:r>
          </a:p>
          <a:p>
            <a:r>
              <a:rPr lang="ru-RU" dirty="0">
                <a:solidFill>
                  <a:schemeClr val="bg1"/>
                </a:solidFill>
              </a:rPr>
              <a:t>Интеграция через CLI.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93B18AF-26BA-804A-6BDA-4C0BEB5DD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918" y="3182736"/>
            <a:ext cx="8407400" cy="337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90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57D8AC-2176-F4C3-7D72-6E6D3132C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8B50D60-AF7A-EC3A-0530-46667871B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940" y="456564"/>
            <a:ext cx="7039060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Конвейер обработки данных ( pipline.py )</a:t>
            </a:r>
          </a:p>
        </p:txBody>
      </p:sp>
      <p:pic>
        <p:nvPicPr>
          <p:cNvPr id="10" name="Рисунок 9" descr="Изображение выглядит как текст, снимок экрана, Шрифт, лин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3ADBA66-549F-057F-7334-DD39B34E4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53" y="1119346"/>
            <a:ext cx="2621285" cy="5632715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, Шрифт, лин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562A519A-BBE7-374E-B867-CC872E8674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500" y="2130441"/>
            <a:ext cx="5205995" cy="4364745"/>
          </a:xfrm>
          <a:prstGeom prst="rect">
            <a:avLst/>
          </a:prstGeom>
        </p:spPr>
      </p:pic>
      <p:pic>
        <p:nvPicPr>
          <p:cNvPr id="14" name="Рисунок 13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F193874-AD53-CE1E-ABE5-B08E24FDF2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709" y="1259840"/>
            <a:ext cx="5554291" cy="277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788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94BAC6-5E9F-A984-CB11-0FB0178FD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C5042B9-0A4D-83FA-F22B-874C18BB9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386527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Интерфейс командной строки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9A8F2A89-9702-DD66-6393-66F010EE6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0937" y="2324533"/>
            <a:ext cx="9837928" cy="4038945"/>
          </a:xfrm>
        </p:spPr>
        <p:txBody>
          <a:bodyPr>
            <a:noAutofit/>
          </a:bodyPr>
          <a:lstStyle/>
          <a:p>
            <a:pPr lvl="0"/>
            <a:r>
              <a:rPr lang="ru-RU" sz="2000" dirty="0">
                <a:solidFill>
                  <a:schemeClr val="bg1"/>
                </a:solidFill>
              </a:rPr>
              <a:t>Все модули (в каталоге </a:t>
            </a:r>
            <a:r>
              <a:rPr lang="en-US" sz="2000" dirty="0">
                <a:solidFill>
                  <a:schemeClr val="bg1"/>
                </a:solidFill>
              </a:rPr>
              <a:t>tools) </a:t>
            </a:r>
            <a:r>
              <a:rPr lang="ru-RU" sz="2000" dirty="0">
                <a:solidFill>
                  <a:schemeClr val="bg1"/>
                </a:solidFill>
              </a:rPr>
              <a:t>и главный оркестратор поддерживают запуск через командную строку. Это обеспечивает гибкость и интеграцию в сторонние системы.</a:t>
            </a:r>
          </a:p>
          <a:p>
            <a:pPr marL="0" lvl="0" indent="0">
              <a:buNone/>
            </a:pPr>
            <a:r>
              <a:rPr lang="ru-RU" sz="2000" u="sng" dirty="0">
                <a:solidFill>
                  <a:schemeClr val="bg1"/>
                </a:solidFill>
              </a:rPr>
              <a:t>Примеры:</a:t>
            </a:r>
          </a:p>
          <a:p>
            <a:pPr marL="0" lv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	</a:t>
            </a:r>
            <a:r>
              <a:rPr lang="ru-RU" sz="2000" i="1" dirty="0">
                <a:solidFill>
                  <a:schemeClr val="bg1"/>
                </a:solidFill>
              </a:rPr>
              <a:t>Полный цикл анализа: </a:t>
            </a:r>
            <a:r>
              <a:rPr lang="en-US" sz="2000" dirty="0">
                <a:solidFill>
                  <a:schemeClr val="bg1"/>
                </a:solidFill>
              </a:rPr>
              <a:t>poetry run python -m </a:t>
            </a:r>
            <a:r>
              <a:rPr lang="en-US" sz="2000" dirty="0" err="1">
                <a:solidFill>
                  <a:schemeClr val="bg1"/>
                </a:solidFill>
              </a:rPr>
              <a:t>ai_lab.pipeline</a:t>
            </a:r>
            <a:r>
              <a:rPr lang="en-US" sz="2000" dirty="0">
                <a:solidFill>
                  <a:schemeClr val="bg1"/>
                </a:solidFill>
              </a:rPr>
              <a:t>  </a:t>
            </a:r>
          </a:p>
          <a:p>
            <a:pPr marL="0" lv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	</a:t>
            </a:r>
            <a:r>
              <a:rPr lang="ru-RU" sz="2000" i="1" dirty="0">
                <a:solidFill>
                  <a:schemeClr val="bg1"/>
                </a:solidFill>
              </a:rPr>
              <a:t>Отдельный этап (визуализация): </a:t>
            </a:r>
            <a:r>
              <a:rPr lang="en-US" sz="2000" dirty="0">
                <a:solidFill>
                  <a:schemeClr val="bg1"/>
                </a:solidFill>
              </a:rPr>
              <a:t>poetry run </a:t>
            </a:r>
            <a:r>
              <a:rPr lang="en-US" sz="2000" dirty="0" err="1">
                <a:solidFill>
                  <a:schemeClr val="bg1"/>
                </a:solidFill>
              </a:rPr>
              <a:t>py</a:t>
            </a:r>
            <a:r>
              <a:rPr lang="en-US" sz="2000" dirty="0">
                <a:solidFill>
                  <a:schemeClr val="bg1"/>
                </a:solidFill>
              </a:rPr>
              <a:t> tools\visualize.py --method </a:t>
            </a:r>
            <a:r>
              <a:rPr lang="en-US" sz="2000" dirty="0" err="1">
                <a:solidFill>
                  <a:schemeClr val="bg1"/>
                </a:solidFill>
              </a:rPr>
              <a:t>umap</a:t>
            </a:r>
            <a:r>
              <a:rPr lang="en-US" sz="2000" dirty="0">
                <a:solidFill>
                  <a:schemeClr val="bg1"/>
                </a:solidFill>
              </a:rPr>
              <a:t> data\</a:t>
            </a:r>
            <a:r>
              <a:rPr lang="en-US" sz="2000" dirty="0" err="1">
                <a:solidFill>
                  <a:schemeClr val="bg1"/>
                </a:solidFill>
              </a:rPr>
              <a:t>predicted.jsonl</a:t>
            </a:r>
            <a:r>
              <a:rPr lang="en-US" sz="2000" dirty="0">
                <a:solidFill>
                  <a:schemeClr val="bg1"/>
                </a:solidFill>
              </a:rPr>
              <a:t> data\clusters_umap.png  </a:t>
            </a:r>
          </a:p>
          <a:p>
            <a:pPr lvl="0"/>
            <a:endParaRPr lang="en-US" sz="2000" dirty="0">
              <a:solidFill>
                <a:schemeClr val="bg1"/>
              </a:solidFill>
            </a:endParaRPr>
          </a:p>
          <a:p>
            <a:pPr lvl="0"/>
            <a:r>
              <a:rPr lang="ru-RU" sz="2000" dirty="0">
                <a:solidFill>
                  <a:schemeClr val="bg1"/>
                </a:solidFill>
              </a:rPr>
              <a:t>Преимущества:</a:t>
            </a:r>
          </a:p>
          <a:p>
            <a:pPr lvl="1"/>
            <a:r>
              <a:rPr lang="ru-RU" sz="2000" dirty="0">
                <a:solidFill>
                  <a:schemeClr val="bg1"/>
                </a:solidFill>
              </a:rPr>
              <a:t>Автоматизация и </a:t>
            </a:r>
            <a:r>
              <a:rPr lang="ru-RU" sz="2000" dirty="0" err="1">
                <a:solidFill>
                  <a:schemeClr val="bg1"/>
                </a:solidFill>
              </a:rPr>
              <a:t>скриптинг</a:t>
            </a:r>
            <a:endParaRPr lang="ru-RU" sz="2000" dirty="0">
              <a:solidFill>
                <a:schemeClr val="bg1"/>
              </a:solidFill>
            </a:endParaRPr>
          </a:p>
          <a:p>
            <a:pPr lvl="1"/>
            <a:r>
              <a:rPr lang="ru-RU" sz="2000" dirty="0">
                <a:solidFill>
                  <a:schemeClr val="bg1"/>
                </a:solidFill>
              </a:rPr>
              <a:t>Совместимость с </a:t>
            </a:r>
            <a:r>
              <a:rPr lang="en-US" sz="2000" dirty="0">
                <a:solidFill>
                  <a:schemeClr val="bg1"/>
                </a:solidFill>
              </a:rPr>
              <a:t>CI/CD </a:t>
            </a:r>
            <a:r>
              <a:rPr lang="ru-RU" sz="2000" dirty="0">
                <a:solidFill>
                  <a:schemeClr val="bg1"/>
                </a:solidFill>
              </a:rPr>
              <a:t>и другими инструментами</a:t>
            </a:r>
          </a:p>
        </p:txBody>
      </p:sp>
    </p:spTree>
    <p:extLst>
      <p:ext uri="{BB962C8B-B14F-4D97-AF65-F5344CB8AC3E}">
        <p14:creationId xmlns:p14="http://schemas.microsoft.com/office/powerpoint/2010/main" val="21090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ED20A3-54D5-A67A-F49F-3204A9E25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A73FDEA-35B4-A44B-BF53-358D707C5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386527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Зависимости и окружение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6B327986-85ED-B074-0F61-50676D4BB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024" y="1802858"/>
            <a:ext cx="11379265" cy="4038945"/>
          </a:xfrm>
        </p:spPr>
        <p:txBody>
          <a:bodyPr>
            <a:noAutofit/>
          </a:bodyPr>
          <a:lstStyle/>
          <a:p>
            <a:pPr lvl="0"/>
            <a:r>
              <a:rPr lang="ru-RU" dirty="0">
                <a:solidFill>
                  <a:schemeClr val="bg1"/>
                </a:solidFill>
              </a:rPr>
              <a:t>Для работы требуется Python 3.10+, библиотеки из </a:t>
            </a:r>
            <a:r>
              <a:rPr lang="ru-RU" dirty="0" err="1">
                <a:solidFill>
                  <a:schemeClr val="bg1"/>
                </a:solidFill>
              </a:rPr>
              <a:t>pyproject.toml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 lvl="0"/>
            <a:r>
              <a:rPr lang="ru-RU" dirty="0">
                <a:solidFill>
                  <a:schemeClr val="bg1"/>
                </a:solidFill>
              </a:rPr>
              <a:t>Ключевые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зависимости:</a:t>
            </a:r>
          </a:p>
          <a:p>
            <a:pPr lvl="1"/>
            <a:r>
              <a:rPr lang="en-US" sz="2200" dirty="0">
                <a:solidFill>
                  <a:schemeClr val="bg1"/>
                </a:solidFill>
              </a:rPr>
              <a:t>spacy , sentence-</a:t>
            </a:r>
            <a:br>
              <a:rPr lang="ru-RU" sz="2200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transformers ,</a:t>
            </a:r>
            <a:br>
              <a:rPr lang="ru-RU" sz="2200" dirty="0">
                <a:solidFill>
                  <a:schemeClr val="bg1"/>
                </a:solidFill>
              </a:rPr>
            </a:br>
            <a:r>
              <a:rPr lang="en-US" sz="2200" dirty="0" err="1">
                <a:solidFill>
                  <a:schemeClr val="bg1"/>
                </a:solidFill>
              </a:rPr>
              <a:t>hdbscan</a:t>
            </a:r>
            <a:r>
              <a:rPr lang="en-US" sz="2200" dirty="0">
                <a:solidFill>
                  <a:schemeClr val="bg1"/>
                </a:solidFill>
              </a:rPr>
              <a:t>-learn , </a:t>
            </a:r>
            <a:r>
              <a:rPr lang="en-US" sz="2200" dirty="0" err="1">
                <a:solidFill>
                  <a:schemeClr val="bg1"/>
                </a:solidFill>
              </a:rPr>
              <a:t>bertopic</a:t>
            </a:r>
            <a:endParaRPr lang="en-US" sz="2200" dirty="0">
              <a:solidFill>
                <a:schemeClr val="bg1"/>
              </a:solidFill>
            </a:endParaRPr>
          </a:p>
          <a:p>
            <a:pPr lvl="1"/>
            <a:r>
              <a:rPr lang="en-US" sz="2200" dirty="0">
                <a:solidFill>
                  <a:schemeClr val="bg1"/>
                </a:solidFill>
              </a:rPr>
              <a:t>transformers , torch</a:t>
            </a:r>
          </a:p>
          <a:p>
            <a:pPr lvl="1"/>
            <a:r>
              <a:rPr lang="en-US" sz="2200" dirty="0">
                <a:solidFill>
                  <a:schemeClr val="bg1"/>
                </a:solidFill>
              </a:rPr>
              <a:t>pandas , seaborn ,</a:t>
            </a:r>
            <a:br>
              <a:rPr lang="ru-RU" sz="2200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matplotlib</a:t>
            </a:r>
          </a:p>
          <a:p>
            <a:pPr lvl="1"/>
            <a:r>
              <a:rPr lang="en-US" sz="2200" dirty="0" err="1">
                <a:solidFill>
                  <a:schemeClr val="bg1"/>
                </a:solidFill>
              </a:rPr>
              <a:t>umap</a:t>
            </a:r>
            <a:r>
              <a:rPr lang="en-US" sz="2200" dirty="0">
                <a:solidFill>
                  <a:schemeClr val="bg1"/>
                </a:solidFill>
              </a:rPr>
              <a:t>-learn ,</a:t>
            </a:r>
            <a:br>
              <a:rPr lang="ru-RU" sz="2200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scikit-learn</a:t>
            </a:r>
            <a:endParaRPr lang="ru-RU" sz="2200" dirty="0">
              <a:solidFill>
                <a:schemeClr val="bg1"/>
              </a:solidFill>
            </a:endParaRPr>
          </a:p>
        </p:txBody>
      </p:sp>
      <p:pic>
        <p:nvPicPr>
          <p:cNvPr id="2" name="Рисунок 1" descr="Изображение выглядит как текст, снимок экрана, программное обеспечение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98F1C04-FE9E-22DD-301D-8EE83F65D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172" y="2449590"/>
            <a:ext cx="8073118" cy="424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7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0D3ECF-887F-FA1B-E85C-CA4EC40AB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78967E1-15CE-16C7-1D14-7B5DCE853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78836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Результаты тематического моделирования</a:t>
            </a:r>
            <a:br>
              <a:rPr lang="ru-RU" b="1" dirty="0">
                <a:solidFill>
                  <a:schemeClr val="bg1"/>
                </a:solidFill>
              </a:rPr>
            </a:br>
            <a:r>
              <a:rPr lang="ru-RU" b="1" dirty="0">
                <a:solidFill>
                  <a:schemeClr val="bg1"/>
                </a:solidFill>
              </a:rPr>
              <a:t>и анализ эмоционального профиля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17FCF975-3113-29A3-AEC2-7F97F91C0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690688"/>
            <a:ext cx="5643880" cy="3526472"/>
          </a:xfrm>
        </p:spPr>
        <p:txBody>
          <a:bodyPr>
            <a:normAutofit fontScale="25000" lnSpcReduction="20000"/>
          </a:bodyPr>
          <a:lstStyle/>
          <a:p>
            <a:pPr lvl="0">
              <a:lnSpc>
                <a:spcPct val="120000"/>
              </a:lnSpc>
              <a:spcBef>
                <a:spcPts val="0"/>
              </a:spcBef>
            </a:pPr>
            <a:r>
              <a:rPr lang="ru-RU" sz="6400" dirty="0">
                <a:solidFill>
                  <a:schemeClr val="bg1"/>
                </a:solidFill>
              </a:rPr>
              <a:t>16 тематических кластеров. В частности: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Формальные процедуры  </a:t>
            </a:r>
            <a:r>
              <a:rPr lang="ru-RU" sz="4000" dirty="0">
                <a:solidFill>
                  <a:schemeClr val="bg1"/>
                </a:solidFill>
              </a:rPr>
              <a:t>Короткие официальные фразы (клятвы, подтверждения, благодарности)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Торжественные обращения  </a:t>
            </a:r>
            <a:r>
              <a:rPr lang="ru-RU" sz="4000" dirty="0">
                <a:solidFill>
                  <a:schemeClr val="bg1"/>
                </a:solidFill>
              </a:rPr>
              <a:t>Праздничные речи, благодарности, официальные выступления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Избирательные процедуры  </a:t>
            </a:r>
            <a:r>
              <a:rPr lang="ru-RU" sz="4000" dirty="0">
                <a:solidFill>
                  <a:schemeClr val="bg1"/>
                </a:solidFill>
              </a:rPr>
              <a:t>Процессы избрания должностных лиц, голосования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Философия демократии  </a:t>
            </a:r>
            <a:r>
              <a:rPr lang="ru-RU" sz="4000" dirty="0">
                <a:solidFill>
                  <a:schemeClr val="bg1"/>
                </a:solidFill>
              </a:rPr>
              <a:t>Рассуждения о демократических принципах и ценностях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Формальные обращения  </a:t>
            </a:r>
            <a:r>
              <a:rPr lang="ru-RU" sz="4000" dirty="0">
                <a:solidFill>
                  <a:schemeClr val="bg1"/>
                </a:solidFill>
              </a:rPr>
              <a:t>Официальные обращения к министрам и должностным лицам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Законодательство</a:t>
            </a:r>
            <a:r>
              <a:rPr lang="ru-RU" sz="4000" dirty="0">
                <a:solidFill>
                  <a:schemeClr val="bg1"/>
                </a:solidFill>
              </a:rPr>
              <a:t>  Обсуждение законопроектов и правовых вопросов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Организационные вопросы  </a:t>
            </a:r>
            <a:r>
              <a:rPr lang="ru-RU" sz="4000" dirty="0">
                <a:solidFill>
                  <a:schemeClr val="bg1"/>
                </a:solidFill>
              </a:rPr>
              <a:t>Планирование заседаний, процедурные моменты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Исторические темы  </a:t>
            </a:r>
            <a:r>
              <a:rPr lang="ru-RU" sz="4000" dirty="0">
                <a:solidFill>
                  <a:schemeClr val="bg1"/>
                </a:solidFill>
              </a:rPr>
              <a:t>Обсуждение исторических событий и международных отношений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Избрание президента  </a:t>
            </a:r>
            <a:r>
              <a:rPr lang="ru-RU" sz="4000" dirty="0">
                <a:solidFill>
                  <a:schemeClr val="bg1"/>
                </a:solidFill>
              </a:rPr>
              <a:t>Специфические процедуры избрания федерального президента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Принесение присяги  </a:t>
            </a:r>
            <a:r>
              <a:rPr lang="ru-RU" sz="4000" dirty="0">
                <a:solidFill>
                  <a:schemeClr val="bg1"/>
                </a:solidFill>
              </a:rPr>
              <a:t>Церемонии присяги с религиозной формулой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Патриотические речи  </a:t>
            </a:r>
            <a:r>
              <a:rPr lang="ru-RU" sz="4000" dirty="0">
                <a:solidFill>
                  <a:schemeClr val="bg1"/>
                </a:solidFill>
              </a:rPr>
              <a:t>Обращения к немецкому народу, исторические размышления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Парламентские запросы  </a:t>
            </a:r>
            <a:r>
              <a:rPr lang="ru-RU" sz="4000" dirty="0">
                <a:solidFill>
                  <a:schemeClr val="bg1"/>
                </a:solidFill>
              </a:rPr>
              <a:t>Вопросы депутатов, процедурные уточнения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ru-RU" sz="4000" b="1" i="1" dirty="0">
                <a:solidFill>
                  <a:schemeClr val="bg1"/>
                </a:solidFill>
              </a:rPr>
              <a:t>Экологические проблемы  </a:t>
            </a:r>
            <a:r>
              <a:rPr lang="ru-RU" sz="4000" dirty="0">
                <a:solidFill>
                  <a:schemeClr val="bg1"/>
                </a:solidFill>
              </a:rPr>
              <a:t>Обсуждение экологических и </a:t>
            </a:r>
            <a:r>
              <a:rPr lang="ru-RU" sz="4000" dirty="0" err="1">
                <a:solidFill>
                  <a:schemeClr val="bg1"/>
                </a:solidFill>
              </a:rPr>
              <a:t>сельскох</a:t>
            </a:r>
            <a:r>
              <a:rPr lang="ru-RU" sz="4000" dirty="0">
                <a:solidFill>
                  <a:schemeClr val="bg1"/>
                </a:solidFill>
              </a:rPr>
              <a:t>. вопросов</a:t>
            </a:r>
          </a:p>
          <a:p>
            <a:pPr lvl="0"/>
            <a:r>
              <a:rPr lang="ru-RU" sz="6400" dirty="0" err="1">
                <a:solidFill>
                  <a:schemeClr val="bg1"/>
                </a:solidFill>
              </a:rPr>
              <a:t>Coherence</a:t>
            </a:r>
            <a:r>
              <a:rPr lang="ru-RU" sz="6400" dirty="0">
                <a:solidFill>
                  <a:schemeClr val="bg1"/>
                </a:solidFill>
              </a:rPr>
              <a:t>: 0.46, </a:t>
            </a:r>
            <a:r>
              <a:rPr lang="ru-RU" sz="6400" dirty="0" err="1">
                <a:solidFill>
                  <a:schemeClr val="bg1"/>
                </a:solidFill>
              </a:rPr>
              <a:t>Silhouette</a:t>
            </a:r>
            <a:r>
              <a:rPr lang="ru-RU" sz="6400" dirty="0">
                <a:solidFill>
                  <a:schemeClr val="bg1"/>
                </a:solidFill>
              </a:rPr>
              <a:t> </a:t>
            </a:r>
            <a:r>
              <a:rPr lang="ru-RU" sz="6400" dirty="0" err="1">
                <a:solidFill>
                  <a:schemeClr val="bg1"/>
                </a:solidFill>
              </a:rPr>
              <a:t>Score</a:t>
            </a:r>
            <a:r>
              <a:rPr lang="ru-RU" sz="6400" dirty="0">
                <a:solidFill>
                  <a:schemeClr val="bg1"/>
                </a:solidFill>
              </a:rPr>
              <a:t>: 0.31.</a:t>
            </a:r>
          </a:p>
        </p:txBody>
      </p:sp>
      <p:pic>
        <p:nvPicPr>
          <p:cNvPr id="9" name="Рисунок 8" descr="Изображение выглядит как текст, снимок экрана, Параллельный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A1B4BC5-C444-004A-CF56-E7834FD7F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982" y="1934528"/>
            <a:ext cx="6288614" cy="4578032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екст, снимок экрана, Шрифт, лин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73ECC9A-21BE-1D16-AC90-DC8EEE9A58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04" y="5046980"/>
            <a:ext cx="5185676" cy="146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873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A6284A-16A3-0A27-DBDD-31D467D4E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FF90CA2-ECB4-9175-1BCB-ADEA781BF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386527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Визуализация тематических кластеров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FF66C560-DA1E-95B0-A1D4-B26A02096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7274" y="1531431"/>
            <a:ext cx="9837928" cy="922521"/>
          </a:xfrm>
        </p:spPr>
        <p:txBody>
          <a:bodyPr numCol="2">
            <a:noAutofit/>
          </a:bodyPr>
          <a:lstStyle/>
          <a:p>
            <a:pPr lvl="0"/>
            <a:r>
              <a:rPr lang="ru-RU" dirty="0">
                <a:solidFill>
                  <a:schemeClr val="bg1"/>
                </a:solidFill>
              </a:rPr>
              <a:t>UMAP </a:t>
            </a:r>
            <a:r>
              <a:rPr lang="ru-RU" dirty="0" err="1">
                <a:solidFill>
                  <a:schemeClr val="bg1"/>
                </a:solidFill>
              </a:rPr>
              <a:t>vs</a:t>
            </a:r>
            <a:r>
              <a:rPr lang="ru-RU" dirty="0">
                <a:solidFill>
                  <a:schemeClr val="bg1"/>
                </a:solidFill>
              </a:rPr>
              <a:t> t-SNE: сравнение методов.</a:t>
            </a:r>
          </a:p>
          <a:p>
            <a:r>
              <a:rPr lang="ru-RU" dirty="0">
                <a:solidFill>
                  <a:schemeClr val="bg1"/>
                </a:solidFill>
              </a:rPr>
              <a:t>Четкое разделение кластеров.</a:t>
            </a:r>
          </a:p>
        </p:txBody>
      </p:sp>
      <p:pic>
        <p:nvPicPr>
          <p:cNvPr id="3" name="Рисунок 2" descr="Изображение выглядит как текст, снимок экрана, карт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88600B9-6D14-E2F7-B31D-5976F91EB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438712"/>
            <a:ext cx="5105915" cy="4164381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карта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C67003D-4D20-FE7B-836C-C0F7EDF87A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270" y="2438712"/>
            <a:ext cx="5121968" cy="416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6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65ECFC-E505-2A6E-EF2F-91428569E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3FA24E6-E450-1EAD-2D76-D9176CE83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386527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Результаты исследований и</a:t>
            </a:r>
            <a:br>
              <a:rPr lang="ru-RU" b="1" dirty="0">
                <a:solidFill>
                  <a:schemeClr val="bg1"/>
                </a:solidFill>
              </a:rPr>
            </a:br>
            <a:r>
              <a:rPr lang="ru-RU" b="1" dirty="0">
                <a:solidFill>
                  <a:schemeClr val="bg1"/>
                </a:solidFill>
              </a:rPr>
              <a:t>практическая значимость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2909B9D8-E7E5-F7E1-DFEB-F7525BE4D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0267" y="2137921"/>
            <a:ext cx="9837928" cy="403894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ru-RU" sz="2000" dirty="0">
                <a:solidFill>
                  <a:schemeClr val="bg1"/>
                </a:solidFill>
              </a:rPr>
              <a:t>✅ Разработан модульный NLP-конвейер на основе </a:t>
            </a:r>
            <a:r>
              <a:rPr lang="ru-RU" sz="2000" b="1" dirty="0" err="1">
                <a:solidFill>
                  <a:schemeClr val="bg1"/>
                </a:solidFill>
              </a:rPr>
              <a:t>BERTopic</a:t>
            </a:r>
            <a:br>
              <a:rPr lang="ru-RU" sz="2000" b="1" dirty="0">
                <a:solidFill>
                  <a:schemeClr val="bg1"/>
                </a:solidFill>
              </a:rPr>
            </a:br>
            <a:r>
              <a:rPr lang="ru-RU" sz="2000" b="1" dirty="0">
                <a:solidFill>
                  <a:schemeClr val="bg1"/>
                </a:solidFill>
              </a:rPr>
              <a:t>       </a:t>
            </a:r>
            <a:r>
              <a:rPr lang="ru-RU" sz="2000" dirty="0">
                <a:solidFill>
                  <a:schemeClr val="bg1"/>
                </a:solidFill>
              </a:rPr>
              <a:t>(тематическое моделирование) и </a:t>
            </a:r>
            <a:r>
              <a:rPr lang="ru-RU" sz="2000" b="1" dirty="0" err="1">
                <a:solidFill>
                  <a:schemeClr val="bg1"/>
                </a:solidFill>
              </a:rPr>
              <a:t>German</a:t>
            </a:r>
            <a:r>
              <a:rPr lang="ru-RU" sz="2000" b="1" dirty="0">
                <a:solidFill>
                  <a:schemeClr val="bg1"/>
                </a:solidFill>
              </a:rPr>
              <a:t>-</a:t>
            </a:r>
            <a:r>
              <a:rPr lang="ru-RU" sz="2000" b="1" dirty="0" err="1">
                <a:solidFill>
                  <a:schemeClr val="bg1"/>
                </a:solidFill>
              </a:rPr>
              <a:t>Sentiment</a:t>
            </a:r>
            <a:r>
              <a:rPr lang="ru-RU" sz="2000" b="1" dirty="0">
                <a:solidFill>
                  <a:schemeClr val="bg1"/>
                </a:solidFill>
              </a:rPr>
              <a:t>-BERT</a:t>
            </a:r>
            <a:r>
              <a:rPr lang="ru-RU" sz="2000" dirty="0">
                <a:solidFill>
                  <a:schemeClr val="bg1"/>
                </a:solidFill>
              </a:rPr>
              <a:t> (анализ тональности).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✅ Протестирован на </a:t>
            </a:r>
            <a:r>
              <a:rPr lang="ru-RU" sz="2000" b="1" dirty="0">
                <a:solidFill>
                  <a:schemeClr val="bg1"/>
                </a:solidFill>
              </a:rPr>
              <a:t>5 077 документах</a:t>
            </a:r>
            <a:r>
              <a:rPr lang="ru-RU" sz="2000" dirty="0">
                <a:solidFill>
                  <a:schemeClr val="bg1"/>
                </a:solidFill>
              </a:rPr>
              <a:t>: выявлено </a:t>
            </a:r>
            <a:r>
              <a:rPr lang="ru-RU" sz="2000" b="1" dirty="0">
                <a:solidFill>
                  <a:schemeClr val="bg1"/>
                </a:solidFill>
              </a:rPr>
              <a:t>18 интерпретируемых тем</a:t>
            </a:r>
            <a:br>
              <a:rPr lang="ru-RU" sz="2000" b="1" dirty="0">
                <a:solidFill>
                  <a:schemeClr val="bg1"/>
                </a:solidFill>
              </a:rPr>
            </a:br>
            <a:r>
              <a:rPr lang="ru-RU" sz="2000" b="1" dirty="0">
                <a:solidFill>
                  <a:schemeClr val="bg1"/>
                </a:solidFill>
              </a:rPr>
              <a:t>       </a:t>
            </a:r>
            <a:r>
              <a:rPr lang="ru-RU" sz="2000" dirty="0">
                <a:solidFill>
                  <a:schemeClr val="bg1"/>
                </a:solidFill>
              </a:rPr>
              <a:t>(NPMI </a:t>
            </a:r>
            <a:r>
              <a:rPr lang="ru-RU" sz="2000" dirty="0" err="1">
                <a:solidFill>
                  <a:schemeClr val="bg1"/>
                </a:solidFill>
              </a:rPr>
              <a:t>Coherence</a:t>
            </a:r>
            <a:r>
              <a:rPr lang="ru-RU" sz="2000" dirty="0">
                <a:solidFill>
                  <a:schemeClr val="bg1"/>
                </a:solidFill>
              </a:rPr>
              <a:t> = 0.46).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✅ Высокая точность: </a:t>
            </a:r>
            <a:r>
              <a:rPr lang="ru-RU" sz="2000" b="1" dirty="0">
                <a:solidFill>
                  <a:schemeClr val="bg1"/>
                </a:solidFill>
              </a:rPr>
              <a:t>84% для тональности</a:t>
            </a:r>
            <a:r>
              <a:rPr lang="ru-RU" sz="2000" dirty="0">
                <a:solidFill>
                  <a:schemeClr val="bg1"/>
                </a:solidFill>
              </a:rPr>
              <a:t>, </a:t>
            </a:r>
            <a:r>
              <a:rPr lang="ru-RU" sz="2000" b="1" dirty="0">
                <a:solidFill>
                  <a:schemeClr val="bg1"/>
                </a:solidFill>
              </a:rPr>
              <a:t>78% для тематики</a:t>
            </a:r>
            <a:br>
              <a:rPr lang="ru-RU" sz="2000" b="1" dirty="0">
                <a:solidFill>
                  <a:schemeClr val="bg1"/>
                </a:solidFill>
              </a:rPr>
            </a:br>
            <a:r>
              <a:rPr lang="ru-RU" sz="2000" b="1" dirty="0">
                <a:solidFill>
                  <a:schemeClr val="bg1"/>
                </a:solidFill>
              </a:rPr>
              <a:t>       </a:t>
            </a:r>
            <a:r>
              <a:rPr lang="ru-RU" sz="2000" dirty="0">
                <a:solidFill>
                  <a:schemeClr val="bg1"/>
                </a:solidFill>
              </a:rPr>
              <a:t>(подтверждено экспертной оценкой).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✅ Эффективность совместного анализа: определен эмоциональный профиль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       каждой темы.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✅ Внедрены механизмы отказоустойчивости и адаптации для надежности системы.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ru-RU" sz="2000" b="1" dirty="0">
                <a:solidFill>
                  <a:schemeClr val="bg1"/>
                </a:solidFill>
              </a:rPr>
              <a:t>Практическая ценность: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Инструмент применим для бизнес-аналитики, маркетинговых исследований и академических задач.</a:t>
            </a:r>
          </a:p>
        </p:txBody>
      </p:sp>
    </p:spTree>
    <p:extLst>
      <p:ext uri="{BB962C8B-B14F-4D97-AF65-F5344CB8AC3E}">
        <p14:creationId xmlns:p14="http://schemas.microsoft.com/office/powerpoint/2010/main" val="365306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71339F-37D4-919E-0D2C-B1D5F9983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D8B44C6-6CA1-CFC8-07E8-2449E6903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386527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Дальнейшее развитие проекта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83424C53-A49F-E629-94B0-28E05CAB6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1840" y="1966980"/>
            <a:ext cx="8803640" cy="2751320"/>
          </a:xfrm>
        </p:spPr>
        <p:txBody>
          <a:bodyPr>
            <a:noAutofit/>
          </a:bodyPr>
          <a:lstStyle/>
          <a:p>
            <a:r>
              <a:rPr lang="ru-RU" sz="2000" b="1" dirty="0">
                <a:solidFill>
                  <a:schemeClr val="bg1"/>
                </a:solidFill>
              </a:rPr>
              <a:t>Расширение классификатора тональности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→ Распознавание большего спектра эмоций (гнев, удивление и др.).</a:t>
            </a:r>
          </a:p>
          <a:p>
            <a:r>
              <a:rPr lang="ru-RU" sz="2000" b="1" dirty="0" err="1">
                <a:solidFill>
                  <a:schemeClr val="bg1"/>
                </a:solidFill>
              </a:rPr>
              <a:t>Автоподбор</a:t>
            </a:r>
            <a:r>
              <a:rPr lang="ru-RU" sz="2000" b="1" dirty="0">
                <a:solidFill>
                  <a:schemeClr val="bg1"/>
                </a:solidFill>
              </a:rPr>
              <a:t> </a:t>
            </a:r>
            <a:r>
              <a:rPr lang="ru-RU" sz="2000" b="1" dirty="0" err="1">
                <a:solidFill>
                  <a:schemeClr val="bg1"/>
                </a:solidFill>
              </a:rPr>
              <a:t>гиперпараметров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→ Оптимизация UMAP и HDBSCAN для повышения точности кластеризации.</a:t>
            </a:r>
          </a:p>
          <a:p>
            <a:r>
              <a:rPr lang="ru-RU" sz="2000" b="1" dirty="0">
                <a:solidFill>
                  <a:schemeClr val="bg1"/>
                </a:solidFill>
              </a:rPr>
              <a:t>Интерактивный веб-интерфейс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→ Удобная визуализация и взаимодействие с системой.</a:t>
            </a:r>
          </a:p>
        </p:txBody>
      </p:sp>
      <p:pic>
        <p:nvPicPr>
          <p:cNvPr id="12" name="Рисунок 11" descr="Изображение выглядит как Графика, дизайн, Шрифт, графический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40FDA24-AB7A-737B-760D-8B3D33EC8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60" y="2885123"/>
            <a:ext cx="35306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62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E24551-E160-44C6-9F4D-3DADE64B97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458016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D7C9421-A396-2A18-AEDD-2B3B09AAB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Актуальность и цель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015BB45B-DC90-DE63-1B50-FED95AD4D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Актуальность: </a:t>
            </a:r>
            <a:r>
              <a:rPr lang="ru-RU" dirty="0">
                <a:solidFill>
                  <a:schemeClr val="bg1"/>
                </a:solidFill>
              </a:rPr>
              <a:t>рост неструктурированных данных, недостаток инструментов для немецкого языка.</a:t>
            </a:r>
          </a:p>
          <a:p>
            <a:r>
              <a:rPr lang="ru-RU" dirty="0">
                <a:solidFill>
                  <a:schemeClr val="bg1"/>
                </a:solidFill>
              </a:rPr>
              <a:t>Цель: разработка системы для тематического и тонального анализа с получением следующих результатов:</a:t>
            </a:r>
          </a:p>
          <a:p>
            <a:pPr lvl="1"/>
            <a:r>
              <a:rPr lang="ru-RU" sz="2200" dirty="0">
                <a:solidFill>
                  <a:schemeClr val="bg1"/>
                </a:solidFill>
              </a:rPr>
              <a:t>Тематическая разметка корпуса с указанием темы для каждого документа и вероятности ее принадлежности</a:t>
            </a:r>
          </a:p>
          <a:p>
            <a:pPr lvl="1"/>
            <a:r>
              <a:rPr lang="ru-RU" sz="2200" dirty="0">
                <a:solidFill>
                  <a:schemeClr val="bg1"/>
                </a:solidFill>
              </a:rPr>
              <a:t>Эмоциональная оценка (тональность) каждого документа по шкале</a:t>
            </a:r>
            <a:br>
              <a:rPr lang="ru-RU" sz="2200" dirty="0">
                <a:solidFill>
                  <a:schemeClr val="bg1"/>
                </a:solidFill>
              </a:rPr>
            </a:br>
            <a:r>
              <a:rPr lang="ru-RU" sz="2200" dirty="0">
                <a:solidFill>
                  <a:schemeClr val="bg1"/>
                </a:solidFill>
              </a:rPr>
              <a:t>«</a:t>
            </a:r>
            <a:r>
              <a:rPr lang="ru-RU" sz="2200" dirty="0" err="1">
                <a:solidFill>
                  <a:schemeClr val="bg1"/>
                </a:solidFill>
              </a:rPr>
              <a:t>positive</a:t>
            </a:r>
            <a:r>
              <a:rPr lang="ru-RU" sz="2200" dirty="0">
                <a:solidFill>
                  <a:schemeClr val="bg1"/>
                </a:solidFill>
              </a:rPr>
              <a:t> /</a:t>
            </a:r>
            <a:r>
              <a:rPr lang="en-US" sz="2200" dirty="0">
                <a:solidFill>
                  <a:schemeClr val="bg1"/>
                </a:solidFill>
              </a:rPr>
              <a:t>neutral / negative»</a:t>
            </a:r>
            <a:endParaRPr lang="ru-RU" sz="2200" dirty="0">
              <a:solidFill>
                <a:schemeClr val="bg1"/>
              </a:solidFill>
            </a:endParaRPr>
          </a:p>
          <a:p>
            <a:pPr lvl="1"/>
            <a:r>
              <a:rPr lang="ru-RU" sz="2200" dirty="0">
                <a:solidFill>
                  <a:schemeClr val="bg1"/>
                </a:solidFill>
              </a:rPr>
              <a:t>Набор визуализаций, предназначенных для облегчения интерпретации полученных данных</a:t>
            </a:r>
          </a:p>
        </p:txBody>
      </p:sp>
    </p:spTree>
    <p:extLst>
      <p:ext uri="{BB962C8B-B14F-4D97-AF65-F5344CB8AC3E}">
        <p14:creationId xmlns:p14="http://schemas.microsoft.com/office/powerpoint/2010/main" val="87853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901EDA-1107-6949-708F-9E3406ACB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C205D25-4F84-D1AB-5AD0-A3E0DC913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Решение ключевых задач</a:t>
            </a:r>
            <a:br>
              <a:rPr lang="ru-RU" b="1" dirty="0">
                <a:solidFill>
                  <a:schemeClr val="bg1"/>
                </a:solidFill>
              </a:rPr>
            </a:br>
            <a:r>
              <a:rPr lang="ru-RU" b="1" dirty="0">
                <a:solidFill>
                  <a:schemeClr val="bg1"/>
                </a:solidFill>
              </a:rPr>
              <a:t>для достижения цели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2268C65A-31B4-B675-0083-85D8D16C3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Анализ современных методов: тематическое моделирование + анализ тональности.</a:t>
            </a:r>
          </a:p>
          <a:p>
            <a:r>
              <a:rPr lang="ru-RU" dirty="0">
                <a:solidFill>
                  <a:schemeClr val="bg1"/>
                </a:solidFill>
              </a:rPr>
              <a:t>Разработка модулей предобработки и нормализации немецких текстов.</a:t>
            </a:r>
          </a:p>
          <a:p>
            <a:r>
              <a:rPr lang="ru-RU" dirty="0">
                <a:solidFill>
                  <a:schemeClr val="bg1"/>
                </a:solidFill>
              </a:rPr>
              <a:t>Адаптация </a:t>
            </a:r>
            <a:r>
              <a:rPr lang="ru-RU" dirty="0" err="1">
                <a:solidFill>
                  <a:schemeClr val="bg1"/>
                </a:solidFill>
              </a:rPr>
              <a:t>BERTopic</a:t>
            </a:r>
            <a:r>
              <a:rPr lang="ru-RU" dirty="0">
                <a:solidFill>
                  <a:schemeClr val="bg1"/>
                </a:solidFill>
              </a:rPr>
              <a:t> под специфику корпуса (&gt;5 000 документов).</a:t>
            </a:r>
          </a:p>
          <a:p>
            <a:r>
              <a:rPr lang="ru-RU" dirty="0">
                <a:solidFill>
                  <a:schemeClr val="bg1"/>
                </a:solidFill>
              </a:rPr>
              <a:t>Интеграция </a:t>
            </a:r>
            <a:r>
              <a:rPr lang="ru-RU" dirty="0" err="1">
                <a:solidFill>
                  <a:schemeClr val="bg1"/>
                </a:solidFill>
              </a:rPr>
              <a:t>German</a:t>
            </a:r>
            <a:r>
              <a:rPr lang="ru-RU" dirty="0">
                <a:solidFill>
                  <a:schemeClr val="bg1"/>
                </a:solidFill>
              </a:rPr>
              <a:t>-</a:t>
            </a:r>
            <a:r>
              <a:rPr lang="ru-RU" dirty="0" err="1">
                <a:solidFill>
                  <a:schemeClr val="bg1"/>
                </a:solidFill>
              </a:rPr>
              <a:t>Sentiment</a:t>
            </a:r>
            <a:r>
              <a:rPr lang="ru-RU" dirty="0">
                <a:solidFill>
                  <a:schemeClr val="bg1"/>
                </a:solidFill>
              </a:rPr>
              <a:t>-BERT для классификации тональности.</a:t>
            </a:r>
          </a:p>
          <a:p>
            <a:r>
              <a:rPr lang="ru-RU" dirty="0">
                <a:solidFill>
                  <a:schemeClr val="bg1"/>
                </a:solidFill>
              </a:rPr>
              <a:t>Реализация Python-комплекса с CLI и модульной архитектурой.</a:t>
            </a:r>
          </a:p>
          <a:p>
            <a:r>
              <a:rPr lang="ru-RU" dirty="0">
                <a:solidFill>
                  <a:schemeClr val="bg1"/>
                </a:solidFill>
              </a:rPr>
              <a:t>Количественная и качественная оценка, включая эмоциональный профиль тем</a:t>
            </a:r>
          </a:p>
        </p:txBody>
      </p:sp>
    </p:spTree>
    <p:extLst>
      <p:ext uri="{BB962C8B-B14F-4D97-AF65-F5344CB8AC3E}">
        <p14:creationId xmlns:p14="http://schemas.microsoft.com/office/powerpoint/2010/main" val="253064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911DD0-3DAD-F9BB-69B0-4D960CB56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F48DD26-2A40-E12F-9DDE-FF9F631A2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Объект и предмет исследования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137C78C9-0446-3003-23B3-53EC35977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Объект исследования: </a:t>
            </a:r>
            <a:r>
              <a:rPr lang="ru-RU" dirty="0">
                <a:solidFill>
                  <a:schemeClr val="bg1"/>
                </a:solidFill>
              </a:rPr>
              <a:t>коллекции неструктурированных текстовых документов на немецком языке (протоколы заседаний Бундестага).</a:t>
            </a:r>
          </a:p>
          <a:p>
            <a:r>
              <a:rPr lang="ru-RU" b="1" dirty="0">
                <a:solidFill>
                  <a:schemeClr val="bg1"/>
                </a:solidFill>
              </a:rPr>
              <a:t>Предмет исследования: </a:t>
            </a:r>
            <a:r>
              <a:rPr lang="ru-RU" dirty="0">
                <a:solidFill>
                  <a:schemeClr val="bg1"/>
                </a:solidFill>
              </a:rPr>
              <a:t>методы, алгоритмы и программные средства для автоматического извлечения тематической структуры и эмоциональной окраски текстов.</a:t>
            </a:r>
          </a:p>
        </p:txBody>
      </p:sp>
    </p:spTree>
    <p:extLst>
      <p:ext uri="{BB962C8B-B14F-4D97-AF65-F5344CB8AC3E}">
        <p14:creationId xmlns:p14="http://schemas.microsoft.com/office/powerpoint/2010/main" val="141154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376AD9-ED13-0102-6044-34EBB879E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0BF430E-CCB6-F871-CB78-043CA2D3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95709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Научная новизна и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ru-RU" b="1" dirty="0">
                <a:solidFill>
                  <a:schemeClr val="bg1"/>
                </a:solidFill>
              </a:rPr>
              <a:t>практическая значимость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1059D95E-EEC9-5831-CB7B-B096DEB4B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0200"/>
            <a:ext cx="10515600" cy="5070763"/>
          </a:xfrm>
        </p:spPr>
        <p:txBody>
          <a:bodyPr>
            <a:normAutofit fontScale="85000" lnSpcReduction="10000"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Научная новизна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ru-RU" sz="2200" dirty="0">
                <a:solidFill>
                  <a:schemeClr val="bg1"/>
                </a:solidFill>
              </a:rPr>
              <a:t>✔ </a:t>
            </a:r>
            <a:r>
              <a:rPr lang="ru-RU" sz="2200" b="1" dirty="0">
                <a:solidFill>
                  <a:schemeClr val="bg1"/>
                </a:solidFill>
              </a:rPr>
              <a:t>Уникальная архитектура</a:t>
            </a:r>
            <a:r>
              <a:rPr lang="ru-RU" sz="2200" dirty="0">
                <a:solidFill>
                  <a:schemeClr val="bg1"/>
                </a:solidFill>
              </a:rPr>
              <a:t>: интеграция </a:t>
            </a:r>
            <a:r>
              <a:rPr lang="ru-RU" sz="2200" dirty="0" err="1">
                <a:solidFill>
                  <a:schemeClr val="bg1"/>
                </a:solidFill>
              </a:rPr>
              <a:t>BERTopic</a:t>
            </a:r>
            <a:r>
              <a:rPr lang="ru-RU" sz="2200" dirty="0">
                <a:solidFill>
                  <a:schemeClr val="bg1"/>
                </a:solidFill>
              </a:rPr>
              <a:t> и </a:t>
            </a:r>
            <a:r>
              <a:rPr lang="ru-RU" sz="2200" dirty="0" err="1">
                <a:solidFill>
                  <a:schemeClr val="bg1"/>
                </a:solidFill>
              </a:rPr>
              <a:t>German</a:t>
            </a:r>
            <a:r>
              <a:rPr lang="ru-RU" sz="2200" dirty="0">
                <a:solidFill>
                  <a:schemeClr val="bg1"/>
                </a:solidFill>
              </a:rPr>
              <a:t>-</a:t>
            </a:r>
            <a:r>
              <a:rPr lang="ru-RU" sz="2200" dirty="0" err="1">
                <a:solidFill>
                  <a:schemeClr val="bg1"/>
                </a:solidFill>
              </a:rPr>
              <a:t>Sentiment</a:t>
            </a:r>
            <a:r>
              <a:rPr lang="ru-RU" sz="2200" dirty="0">
                <a:solidFill>
                  <a:schemeClr val="bg1"/>
                </a:solidFill>
              </a:rPr>
              <a:t>-BERT для </a:t>
            </a:r>
            <a:r>
              <a:rPr lang="ru-RU" sz="2200" b="1" dirty="0">
                <a:solidFill>
                  <a:schemeClr val="bg1"/>
                </a:solidFill>
              </a:rPr>
              <a:t>совместного анализа тем и тональности</a:t>
            </a:r>
            <a:r>
              <a:rPr lang="ru-RU" sz="2200" dirty="0">
                <a:solidFill>
                  <a:schemeClr val="bg1"/>
                </a:solidFill>
              </a:rPr>
              <a:t> в одном конвейере.</a:t>
            </a:r>
            <a:br>
              <a:rPr lang="ru-RU" sz="2200" dirty="0">
                <a:solidFill>
                  <a:schemeClr val="bg1"/>
                </a:solidFill>
              </a:rPr>
            </a:br>
            <a:r>
              <a:rPr lang="ru-RU" sz="2200" dirty="0">
                <a:solidFill>
                  <a:schemeClr val="bg1"/>
                </a:solidFill>
              </a:rPr>
              <a:t>✔ </a:t>
            </a:r>
            <a:r>
              <a:rPr lang="ru-RU" sz="2200" b="1" dirty="0">
                <a:solidFill>
                  <a:schemeClr val="bg1"/>
                </a:solidFill>
              </a:rPr>
              <a:t>Автоматизация</a:t>
            </a:r>
            <a:r>
              <a:rPr lang="ru-RU" sz="2200" dirty="0">
                <a:solidFill>
                  <a:schemeClr val="bg1"/>
                </a:solidFill>
              </a:rPr>
              <a:t>: адаптивный алгоритм подбора </a:t>
            </a:r>
            <a:r>
              <a:rPr lang="ru-RU" sz="2200" dirty="0" err="1">
                <a:solidFill>
                  <a:schemeClr val="bg1"/>
                </a:solidFill>
              </a:rPr>
              <a:t>гиперпараметров</a:t>
            </a:r>
            <a:r>
              <a:rPr lang="ru-RU" sz="2200" dirty="0">
                <a:solidFill>
                  <a:schemeClr val="bg1"/>
                </a:solidFill>
              </a:rPr>
              <a:t> HDBSCAN – </a:t>
            </a:r>
            <a:r>
              <a:rPr lang="ru-RU" sz="2200" b="1" dirty="0">
                <a:solidFill>
                  <a:schemeClr val="bg1"/>
                </a:solidFill>
              </a:rPr>
              <a:t>без ручного вмешательства</a:t>
            </a:r>
            <a:r>
              <a:rPr lang="ru-RU" sz="2200" dirty="0">
                <a:solidFill>
                  <a:schemeClr val="bg1"/>
                </a:solidFill>
              </a:rPr>
              <a:t>.</a:t>
            </a:r>
            <a:br>
              <a:rPr lang="ru-RU" sz="2200" dirty="0">
                <a:solidFill>
                  <a:schemeClr val="bg1"/>
                </a:solidFill>
              </a:rPr>
            </a:br>
            <a:r>
              <a:rPr lang="ru-RU" sz="2200" dirty="0">
                <a:solidFill>
                  <a:schemeClr val="bg1"/>
                </a:solidFill>
              </a:rPr>
              <a:t>✔ </a:t>
            </a:r>
            <a:r>
              <a:rPr lang="ru-RU" sz="2200" b="1" dirty="0">
                <a:solidFill>
                  <a:schemeClr val="bg1"/>
                </a:solidFill>
              </a:rPr>
              <a:t>Отказоустойчивость</a:t>
            </a:r>
            <a:r>
              <a:rPr lang="ru-RU" sz="2200" dirty="0">
                <a:solidFill>
                  <a:schemeClr val="bg1"/>
                </a:solidFill>
              </a:rPr>
              <a:t>: механизм </a:t>
            </a:r>
            <a:r>
              <a:rPr lang="ru-RU" sz="2200" dirty="0" err="1">
                <a:solidFill>
                  <a:schemeClr val="bg1"/>
                </a:solidFill>
              </a:rPr>
              <a:t>fallback</a:t>
            </a:r>
            <a:r>
              <a:rPr lang="ru-RU" sz="2200" dirty="0">
                <a:solidFill>
                  <a:schemeClr val="bg1"/>
                </a:solidFill>
              </a:rPr>
              <a:t> для работы </a:t>
            </a:r>
            <a:r>
              <a:rPr lang="ru-RU" sz="2200" b="1" dirty="0">
                <a:solidFill>
                  <a:schemeClr val="bg1"/>
                </a:solidFill>
              </a:rPr>
              <a:t>без GPU</a:t>
            </a:r>
            <a:r>
              <a:rPr lang="ru-RU" sz="2200" dirty="0">
                <a:solidFill>
                  <a:schemeClr val="bg1"/>
                </a:solidFill>
              </a:rPr>
              <a:t> и с ограниченными ресурсами.</a:t>
            </a:r>
            <a:br>
              <a:rPr lang="ru-RU" sz="2200" dirty="0">
                <a:solidFill>
                  <a:schemeClr val="bg1"/>
                </a:solidFill>
              </a:rPr>
            </a:br>
            <a:r>
              <a:rPr lang="ru-RU" sz="2200" dirty="0">
                <a:solidFill>
                  <a:schemeClr val="bg1"/>
                </a:solidFill>
              </a:rPr>
              <a:t>✔ </a:t>
            </a:r>
            <a:r>
              <a:rPr lang="ru-RU" sz="2200" b="1" dirty="0">
                <a:solidFill>
                  <a:schemeClr val="bg1"/>
                </a:solidFill>
              </a:rPr>
              <a:t>Экспериментальная проверка</a:t>
            </a:r>
            <a:r>
              <a:rPr lang="ru-RU" sz="2200" dirty="0">
                <a:solidFill>
                  <a:schemeClr val="bg1"/>
                </a:solidFill>
              </a:rPr>
              <a:t>: тестирование на </a:t>
            </a:r>
            <a:r>
              <a:rPr lang="ru-RU" sz="2200" b="1" dirty="0">
                <a:solidFill>
                  <a:schemeClr val="bg1"/>
                </a:solidFill>
              </a:rPr>
              <a:t>5000+ документах</a:t>
            </a:r>
            <a:r>
              <a:rPr lang="ru-RU" sz="2200" dirty="0">
                <a:solidFill>
                  <a:schemeClr val="bg1"/>
                </a:solidFill>
              </a:rPr>
              <a:t> с количественной и качественной оценкой.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ru-RU" b="1" dirty="0">
                <a:solidFill>
                  <a:schemeClr val="bg1"/>
                </a:solidFill>
              </a:rPr>
              <a:t>Практическая значимость</a:t>
            </a:r>
            <a:endParaRPr lang="de-DE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ru-RU" dirty="0">
                <a:solidFill>
                  <a:schemeClr val="bg1"/>
                </a:solidFill>
              </a:rPr>
              <a:t>🔹 Готовое решение для: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ru-RU" b="1" dirty="0">
                <a:solidFill>
                  <a:schemeClr val="bg1"/>
                </a:solidFill>
              </a:rPr>
              <a:t>Медиа-мониторинга</a:t>
            </a:r>
            <a:endParaRPr lang="ru-RU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ru-RU" b="1" dirty="0">
                <a:solidFill>
                  <a:schemeClr val="bg1"/>
                </a:solidFill>
              </a:rPr>
              <a:t>Анализа отзывов</a:t>
            </a:r>
            <a:endParaRPr lang="ru-RU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ru-RU" b="1" dirty="0">
                <a:solidFill>
                  <a:schemeClr val="bg1"/>
                </a:solidFill>
              </a:rPr>
              <a:t>Социологических и маркетинговых исследований</a:t>
            </a:r>
            <a:endParaRPr lang="en-US" b="1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ru-RU" dirty="0">
                <a:solidFill>
                  <a:schemeClr val="bg1"/>
                </a:solidFill>
              </a:rPr>
              <a:t>🔹 Поддержка </a:t>
            </a:r>
            <a:r>
              <a:rPr lang="ru-RU" b="1" dirty="0">
                <a:solidFill>
                  <a:schemeClr val="bg1"/>
                </a:solidFill>
              </a:rPr>
              <a:t>немецкоязычных текстов</a:t>
            </a:r>
            <a:r>
              <a:rPr lang="ru-RU" dirty="0">
                <a:solidFill>
                  <a:schemeClr val="bg1"/>
                </a:solidFill>
              </a:rPr>
              <a:t> и </a:t>
            </a:r>
            <a:r>
              <a:rPr lang="ru-RU" b="1" dirty="0">
                <a:solidFill>
                  <a:schemeClr val="bg1"/>
                </a:solidFill>
              </a:rPr>
              <a:t>быстрой разведочной аналитики (EDA)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ru-RU" b="1" dirty="0">
                <a:solidFill>
                  <a:schemeClr val="bg1"/>
                </a:solidFill>
              </a:rPr>
              <a:t>Реализация</a:t>
            </a:r>
            <a:r>
              <a:rPr lang="ru-RU" dirty="0">
                <a:solidFill>
                  <a:schemeClr val="bg1"/>
                </a:solidFill>
              </a:rPr>
              <a:t>: Python, модульная архитектура, CLI-интерфейс.</a:t>
            </a:r>
          </a:p>
        </p:txBody>
      </p:sp>
    </p:spTree>
    <p:extLst>
      <p:ext uri="{BB962C8B-B14F-4D97-AF65-F5344CB8AC3E}">
        <p14:creationId xmlns:p14="http://schemas.microsoft.com/office/powerpoint/2010/main" val="163992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436862-E5E2-8429-6107-6CFC76799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EC4D2DC-9625-386D-CEF8-DE068D3E5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Обзор литературы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8CB5BCCB-5090-B26C-0429-6E00F7EE3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8609" cy="4294620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3600" b="1" dirty="0">
                <a:solidFill>
                  <a:schemeClr val="bg1"/>
                </a:solidFill>
              </a:rPr>
              <a:t>Тематическое моделирование: </a:t>
            </a:r>
            <a:r>
              <a:rPr lang="ru-RU" sz="3600" dirty="0">
                <a:solidFill>
                  <a:schemeClr val="bg1"/>
                </a:solidFill>
              </a:rPr>
              <a:t>Классические методы (LDA) игнорируют контекст слов, нейросетевые подходы (Top2Vec, </a:t>
            </a:r>
            <a:r>
              <a:rPr lang="ru-RU" sz="3600" dirty="0" err="1">
                <a:solidFill>
                  <a:schemeClr val="bg1"/>
                </a:solidFill>
              </a:rPr>
              <a:t>ProdLDA</a:t>
            </a:r>
            <a:r>
              <a:rPr lang="ru-RU" sz="3600" dirty="0">
                <a:solidFill>
                  <a:schemeClr val="bg1"/>
                </a:solidFill>
              </a:rPr>
              <a:t>) улучшают качество, но требуют больших ресурсов.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3600" b="1" dirty="0">
                <a:solidFill>
                  <a:schemeClr val="bg1"/>
                </a:solidFill>
              </a:rPr>
              <a:t>Модель </a:t>
            </a:r>
            <a:r>
              <a:rPr lang="ru-RU" sz="3600" b="1" dirty="0" err="1">
                <a:solidFill>
                  <a:schemeClr val="bg1"/>
                </a:solidFill>
              </a:rPr>
              <a:t>BERTopic</a:t>
            </a:r>
            <a:r>
              <a:rPr lang="ru-RU" sz="3600" b="1" dirty="0">
                <a:solidFill>
                  <a:schemeClr val="bg1"/>
                </a:solidFill>
              </a:rPr>
              <a:t>: </a:t>
            </a:r>
            <a:r>
              <a:rPr lang="ru-RU" sz="3600" dirty="0" err="1">
                <a:solidFill>
                  <a:schemeClr val="bg1"/>
                </a:solidFill>
              </a:rPr>
              <a:t>BERTopic</a:t>
            </a:r>
            <a:r>
              <a:rPr lang="ru-RU" sz="3600" dirty="0">
                <a:solidFill>
                  <a:schemeClr val="bg1"/>
                </a:solidFill>
              </a:rPr>
              <a:t> сочетает </a:t>
            </a:r>
            <a:r>
              <a:rPr lang="ru-RU" sz="3600" dirty="0" err="1">
                <a:solidFill>
                  <a:schemeClr val="bg1"/>
                </a:solidFill>
              </a:rPr>
              <a:t>Sentence</a:t>
            </a:r>
            <a:r>
              <a:rPr lang="ru-RU" sz="3600" dirty="0">
                <a:solidFill>
                  <a:schemeClr val="bg1"/>
                </a:solidFill>
              </a:rPr>
              <a:t>-BERT, UMAP и HDBSCAN для автоматического выделения интерпретируемых тем.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3600" b="1" dirty="0">
                <a:solidFill>
                  <a:schemeClr val="bg1"/>
                </a:solidFill>
              </a:rPr>
              <a:t>Анализ тональности текста: </a:t>
            </a:r>
            <a:r>
              <a:rPr lang="ru-RU" sz="3600" dirty="0" err="1">
                <a:solidFill>
                  <a:schemeClr val="bg1"/>
                </a:solidFill>
              </a:rPr>
              <a:t>German</a:t>
            </a:r>
            <a:r>
              <a:rPr lang="ru-RU" sz="3600" dirty="0">
                <a:solidFill>
                  <a:schemeClr val="bg1"/>
                </a:solidFill>
              </a:rPr>
              <a:t>-</a:t>
            </a:r>
            <a:r>
              <a:rPr lang="ru-RU" sz="3600" dirty="0" err="1">
                <a:solidFill>
                  <a:schemeClr val="bg1"/>
                </a:solidFill>
              </a:rPr>
              <a:t>Sentiment</a:t>
            </a:r>
            <a:r>
              <a:rPr lang="ru-RU" sz="3600" dirty="0">
                <a:solidFill>
                  <a:schemeClr val="bg1"/>
                </a:solidFill>
              </a:rPr>
              <a:t>-BERT достигает F1=0.90, превосходя словарные и классические ML-методы.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3600" b="1" dirty="0">
                <a:solidFill>
                  <a:schemeClr val="bg1"/>
                </a:solidFill>
              </a:rPr>
              <a:t>Совместное моделирование тем и тональности: </a:t>
            </a:r>
            <a:r>
              <a:rPr lang="ru-RU" sz="3600" dirty="0">
                <a:solidFill>
                  <a:schemeClr val="bg1"/>
                </a:solidFill>
              </a:rPr>
              <a:t>Совместный анализ темы и тональности улучшает интерпретацию, но большинство решений — для английского языка.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3600" b="1" dirty="0">
                <a:solidFill>
                  <a:schemeClr val="bg1"/>
                </a:solidFill>
              </a:rPr>
              <a:t>Методы визуализации: </a:t>
            </a:r>
            <a:r>
              <a:rPr lang="en-US" sz="3600" dirty="0">
                <a:solidFill>
                  <a:schemeClr val="bg1"/>
                </a:solidFill>
              </a:rPr>
              <a:t>U</a:t>
            </a:r>
            <a:r>
              <a:rPr lang="ru-RU" sz="3600" dirty="0">
                <a:solidFill>
                  <a:schemeClr val="bg1"/>
                </a:solidFill>
              </a:rPr>
              <a:t>MAP сохраняет глобальную структуру данных и работает быстрее t-SNE.</a:t>
            </a:r>
            <a:br>
              <a:rPr lang="ru-RU" sz="36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3600" b="1" dirty="0">
                <a:solidFill>
                  <a:schemeClr val="bg1"/>
                </a:solidFill>
              </a:rPr>
              <a:t>Итог:</a:t>
            </a:r>
            <a:r>
              <a:rPr lang="ru-RU" sz="3600" dirty="0">
                <a:solidFill>
                  <a:schemeClr val="bg1"/>
                </a:solidFill>
              </a:rPr>
              <a:t> </a:t>
            </a:r>
            <a:r>
              <a:rPr lang="ru-RU" sz="3600" i="1" dirty="0" err="1">
                <a:solidFill>
                  <a:schemeClr val="bg1"/>
                </a:solidFill>
              </a:rPr>
              <a:t>BERTopic</a:t>
            </a:r>
            <a:r>
              <a:rPr lang="ru-RU" sz="3600" i="1" dirty="0">
                <a:solidFill>
                  <a:schemeClr val="bg1"/>
                </a:solidFill>
              </a:rPr>
              <a:t> + </a:t>
            </a:r>
            <a:r>
              <a:rPr lang="ru-RU" sz="3600" i="1" dirty="0" err="1">
                <a:solidFill>
                  <a:schemeClr val="bg1"/>
                </a:solidFill>
              </a:rPr>
              <a:t>German</a:t>
            </a:r>
            <a:r>
              <a:rPr lang="ru-RU" sz="3600" i="1" dirty="0">
                <a:solidFill>
                  <a:schemeClr val="bg1"/>
                </a:solidFill>
              </a:rPr>
              <a:t>-</a:t>
            </a:r>
            <a:r>
              <a:rPr lang="ru-RU" sz="3600" i="1" dirty="0" err="1">
                <a:solidFill>
                  <a:schemeClr val="bg1"/>
                </a:solidFill>
              </a:rPr>
              <a:t>Sentiment</a:t>
            </a:r>
            <a:r>
              <a:rPr lang="ru-RU" sz="3600" i="1" dirty="0">
                <a:solidFill>
                  <a:schemeClr val="bg1"/>
                </a:solidFill>
              </a:rPr>
              <a:t>-BERT + UMAP —</a:t>
            </a:r>
            <a:br>
              <a:rPr lang="en-US" sz="3600" i="1" dirty="0">
                <a:solidFill>
                  <a:schemeClr val="bg1"/>
                </a:solidFill>
              </a:rPr>
            </a:br>
            <a:r>
              <a:rPr lang="ru-RU" sz="3600" dirty="0">
                <a:solidFill>
                  <a:schemeClr val="bg1"/>
                </a:solidFill>
              </a:rPr>
              <a:t>перспективный подход для анализа и визуализации.</a:t>
            </a:r>
          </a:p>
        </p:txBody>
      </p:sp>
    </p:spTree>
    <p:extLst>
      <p:ext uri="{BB962C8B-B14F-4D97-AF65-F5344CB8AC3E}">
        <p14:creationId xmlns:p14="http://schemas.microsoft.com/office/powerpoint/2010/main" val="306495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39C7A4-8CE9-1727-11B5-AF13A8086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CFDF210-E75B-CA66-4961-81B660B3F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78836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Методология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92D0F919-7E69-9BF3-0431-CFF059BC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0937" y="2324533"/>
            <a:ext cx="10515600" cy="2395501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Предобработка: </a:t>
            </a:r>
            <a:r>
              <a:rPr lang="en-US" dirty="0" err="1">
                <a:solidFill>
                  <a:schemeClr val="bg1"/>
                </a:solidFill>
              </a:rPr>
              <a:t>spaCy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лемматизация</a:t>
            </a:r>
            <a:r>
              <a:rPr lang="ru-RU" dirty="0">
                <a:solidFill>
                  <a:schemeClr val="bg1"/>
                </a:solidFill>
              </a:rPr>
              <a:t>, очистка</a:t>
            </a:r>
            <a:r>
              <a:rPr lang="ru-RU" b="1" dirty="0">
                <a:solidFill>
                  <a:schemeClr val="bg1"/>
                </a:solidFill>
              </a:rPr>
              <a:t>.</a:t>
            </a:r>
          </a:p>
          <a:p>
            <a:r>
              <a:rPr lang="ru-RU" b="1" dirty="0">
                <a:solidFill>
                  <a:schemeClr val="bg1"/>
                </a:solidFill>
              </a:rPr>
              <a:t>Тематическое моделирование: </a:t>
            </a:r>
            <a:r>
              <a:rPr lang="en-US" dirty="0" err="1">
                <a:solidFill>
                  <a:schemeClr val="bg1"/>
                </a:solidFill>
              </a:rPr>
              <a:t>BERTopic</a:t>
            </a:r>
            <a:r>
              <a:rPr lang="en-US" dirty="0">
                <a:solidFill>
                  <a:schemeClr val="bg1"/>
                </a:solidFill>
              </a:rPr>
              <a:t>, HDBSCAN</a:t>
            </a:r>
            <a:r>
              <a:rPr lang="en-US" b="1" dirty="0">
                <a:solidFill>
                  <a:schemeClr val="bg1"/>
                </a:solidFill>
              </a:rPr>
              <a:t>.</a:t>
            </a:r>
          </a:p>
          <a:p>
            <a:r>
              <a:rPr lang="ru-RU" b="1" dirty="0">
                <a:solidFill>
                  <a:schemeClr val="bg1"/>
                </a:solidFill>
              </a:rPr>
              <a:t>Тональность: </a:t>
            </a:r>
            <a:r>
              <a:rPr lang="en-US" dirty="0">
                <a:solidFill>
                  <a:schemeClr val="bg1"/>
                </a:solidFill>
              </a:rPr>
              <a:t>German-Sentiment-BERT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272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7992C8-900D-BDC7-97AD-47A2AFD2F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85CCFBA-DBF4-CBA1-02BF-DDA547E1F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796645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Предобработка данных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DFA5F1FA-507A-2413-DD79-FC764FAD9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082" y="1534679"/>
            <a:ext cx="9095509" cy="5063547"/>
          </a:xfrm>
        </p:spPr>
        <p:txBody>
          <a:bodyPr>
            <a:normAutofit/>
          </a:bodyPr>
          <a:lstStyle/>
          <a:p>
            <a:r>
              <a:rPr lang="ru-RU" sz="2600" b="1" dirty="0">
                <a:solidFill>
                  <a:schemeClr val="bg1"/>
                </a:solidFill>
              </a:rPr>
              <a:t>Сегментация: </a:t>
            </a:r>
            <a:r>
              <a:rPr lang="ru-RU" sz="2600" dirty="0">
                <a:solidFill>
                  <a:schemeClr val="bg1"/>
                </a:solidFill>
              </a:rPr>
              <a:t>Исходный текст каждого документа разделяется на семантические сегменты по символу переноса строки ( \n ).</a:t>
            </a:r>
          </a:p>
          <a:p>
            <a:r>
              <a:rPr lang="ru-RU" sz="2600" b="1" dirty="0">
                <a:solidFill>
                  <a:schemeClr val="bg1"/>
                </a:solidFill>
              </a:rPr>
              <a:t>Лингвистическая обработка: </a:t>
            </a:r>
            <a:r>
              <a:rPr lang="ru-RU" sz="2600" dirty="0">
                <a:solidFill>
                  <a:schemeClr val="bg1"/>
                </a:solidFill>
              </a:rPr>
              <a:t>Каждый сегмент обрабатывается с помощью библиотеки </a:t>
            </a:r>
            <a:r>
              <a:rPr lang="ru-RU" sz="2600" dirty="0" err="1">
                <a:solidFill>
                  <a:schemeClr val="bg1"/>
                </a:solidFill>
              </a:rPr>
              <a:t>spaCy</a:t>
            </a:r>
            <a:r>
              <a:rPr lang="ru-RU" sz="2600" dirty="0">
                <a:solidFill>
                  <a:schemeClr val="bg1"/>
                </a:solidFill>
              </a:rPr>
              <a:t> и языковой модели </a:t>
            </a:r>
            <a:r>
              <a:rPr lang="ru-RU" sz="2600" dirty="0" err="1">
                <a:solidFill>
                  <a:schemeClr val="bg1"/>
                </a:solidFill>
              </a:rPr>
              <a:t>de_core_news_lg</a:t>
            </a:r>
            <a:r>
              <a:rPr lang="ru-RU" sz="2600" dirty="0">
                <a:solidFill>
                  <a:schemeClr val="bg1"/>
                </a:solidFill>
              </a:rPr>
              <a:t> :</a:t>
            </a:r>
          </a:p>
          <a:p>
            <a:pPr lvl="1"/>
            <a:r>
              <a:rPr lang="ru-RU" sz="2200" dirty="0">
                <a:solidFill>
                  <a:schemeClr val="bg1"/>
                </a:solidFill>
              </a:rPr>
              <a:t>Приведение текста к нижнему регистру.</a:t>
            </a:r>
          </a:p>
          <a:p>
            <a:pPr lvl="1"/>
            <a:r>
              <a:rPr lang="ru-RU" sz="2200" dirty="0" err="1">
                <a:solidFill>
                  <a:schemeClr val="bg1"/>
                </a:solidFill>
              </a:rPr>
              <a:t>Токенизация</a:t>
            </a:r>
            <a:r>
              <a:rPr lang="ru-RU" sz="2200" dirty="0">
                <a:solidFill>
                  <a:schemeClr val="bg1"/>
                </a:solidFill>
              </a:rPr>
              <a:t> (разделение текста на слова и знаки препинания).</a:t>
            </a:r>
          </a:p>
          <a:p>
            <a:pPr lvl="1"/>
            <a:r>
              <a:rPr lang="ru-RU" sz="2200" dirty="0">
                <a:solidFill>
                  <a:schemeClr val="bg1"/>
                </a:solidFill>
              </a:rPr>
              <a:t>Удаление стоп-слов, знаков препинания и неалфавитных токенов.</a:t>
            </a:r>
          </a:p>
          <a:p>
            <a:pPr lvl="1"/>
            <a:r>
              <a:rPr lang="ru-RU" sz="2200" dirty="0" err="1">
                <a:solidFill>
                  <a:schemeClr val="bg1"/>
                </a:solidFill>
              </a:rPr>
              <a:t>Лемматизация</a:t>
            </a:r>
            <a:r>
              <a:rPr lang="ru-RU" sz="2200" dirty="0">
                <a:solidFill>
                  <a:schemeClr val="bg1"/>
                </a:solidFill>
              </a:rPr>
              <a:t> (приведение каждого слова к его начальной форме).</a:t>
            </a:r>
          </a:p>
          <a:p>
            <a:r>
              <a:rPr lang="ru-RU" sz="2600" b="1" dirty="0">
                <a:solidFill>
                  <a:schemeClr val="bg1"/>
                </a:solidFill>
              </a:rPr>
              <a:t>Формирование результата: </a:t>
            </a:r>
            <a:r>
              <a:rPr lang="ru-RU" sz="2600" dirty="0">
                <a:solidFill>
                  <a:schemeClr val="bg1"/>
                </a:solidFill>
              </a:rPr>
              <a:t>Очищенные и </a:t>
            </a:r>
            <a:r>
              <a:rPr lang="ru-RU" sz="2600" dirty="0" err="1">
                <a:solidFill>
                  <a:schemeClr val="bg1"/>
                </a:solidFill>
              </a:rPr>
              <a:t>лемматизированные</a:t>
            </a:r>
            <a:r>
              <a:rPr lang="ru-RU" sz="2600" dirty="0">
                <a:solidFill>
                  <a:schemeClr val="bg1"/>
                </a:solidFill>
              </a:rPr>
              <a:t> тексты</a:t>
            </a:r>
            <a:r>
              <a:rPr lang="en-US" sz="2600" dirty="0">
                <a:solidFill>
                  <a:schemeClr val="bg1"/>
                </a:solidFill>
              </a:rPr>
              <a:t> </a:t>
            </a:r>
            <a:r>
              <a:rPr lang="ru-RU" sz="2600" dirty="0">
                <a:solidFill>
                  <a:schemeClr val="bg1"/>
                </a:solidFill>
              </a:rPr>
              <a:t>записываются в формате JSONL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ru-RU" sz="2600" dirty="0">
                <a:solidFill>
                  <a:schemeClr val="bg1"/>
                </a:solidFill>
              </a:rPr>
              <a:t>(</a:t>
            </a:r>
            <a:r>
              <a:rPr lang="ru-RU" sz="2600" dirty="0" err="1">
                <a:solidFill>
                  <a:schemeClr val="bg1"/>
                </a:solidFill>
              </a:rPr>
              <a:t>preprocessed.jsonl</a:t>
            </a:r>
            <a:r>
              <a:rPr lang="ru-RU" sz="2600" dirty="0">
                <a:solidFill>
                  <a:schemeClr val="bg1"/>
                </a:solidFill>
              </a:rPr>
              <a:t>) с сохранением исходных</a:t>
            </a:r>
            <a:r>
              <a:rPr lang="en-US" sz="2600" dirty="0">
                <a:solidFill>
                  <a:schemeClr val="bg1"/>
                </a:solidFill>
              </a:rPr>
              <a:t> </a:t>
            </a:r>
            <a:r>
              <a:rPr lang="ru-RU" sz="2600" dirty="0">
                <a:solidFill>
                  <a:schemeClr val="bg1"/>
                </a:solidFill>
              </a:rPr>
              <a:t>метаданных</a:t>
            </a:r>
            <a:r>
              <a:rPr lang="ru-RU" sz="2600" b="1" dirty="0">
                <a:solidFill>
                  <a:schemeClr val="bg1"/>
                </a:solidFill>
              </a:rPr>
              <a:t>.</a:t>
            </a:r>
            <a:endParaRPr lang="ru-RU" sz="2600" dirty="0">
              <a:solidFill>
                <a:schemeClr val="bg1"/>
              </a:solidFill>
            </a:endParaRPr>
          </a:p>
        </p:txBody>
      </p:sp>
      <p:pic>
        <p:nvPicPr>
          <p:cNvPr id="3" name="Рисунок 2" descr="Изображение выглядит как текст, снимок экрана, диаграмма, лин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F6C5C9F-7DAA-706B-00BD-B5C5F2CC94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6211" y="0"/>
            <a:ext cx="3024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3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7C3EF7-0977-4B29-9D9F-3F5EE0D9A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F632688-B1E3-59D3-DC7B-0D586EC3D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78836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Тематическое моделирование</a:t>
            </a:r>
          </a:p>
        </p:txBody>
      </p:sp>
      <p:pic>
        <p:nvPicPr>
          <p:cNvPr id="15" name="Объект 14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DFA9688F-4C36-7FB9-606C-FAE7F1B6A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88"/>
            <a:ext cx="11002685" cy="4456112"/>
          </a:xfrm>
        </p:spPr>
      </p:pic>
    </p:spTree>
    <p:extLst>
      <p:ext uri="{BB962C8B-B14F-4D97-AF65-F5344CB8AC3E}">
        <p14:creationId xmlns:p14="http://schemas.microsoft.com/office/powerpoint/2010/main" val="43919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1003</Words>
  <Application>Microsoft Office PowerPoint</Application>
  <PresentationFormat>Широкоэкранный</PresentationFormat>
  <Paragraphs>104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Тема Office</vt:lpstr>
      <vt:lpstr>Автоматический анализ тематики и эмоциональной окраски немецких текстов</vt:lpstr>
      <vt:lpstr>Актуальность и цель</vt:lpstr>
      <vt:lpstr>Решение ключевых задач для достижения цели</vt:lpstr>
      <vt:lpstr>Объект и предмет исследования</vt:lpstr>
      <vt:lpstr>Научная новизна и практическая значимость</vt:lpstr>
      <vt:lpstr>Обзор литературы</vt:lpstr>
      <vt:lpstr>Методология</vt:lpstr>
      <vt:lpstr>Предобработка данных</vt:lpstr>
      <vt:lpstr>Тематическое моделирование</vt:lpstr>
      <vt:lpstr>Анализ тональности</vt:lpstr>
      <vt:lpstr>Архитектура системы</vt:lpstr>
      <vt:lpstr>Конвейер обработки данных ( pipline.py )</vt:lpstr>
      <vt:lpstr>Интерфейс командной строки</vt:lpstr>
      <vt:lpstr>Зависимости и окружение</vt:lpstr>
      <vt:lpstr>Результаты тематического моделирования и анализ эмоционального профиля</vt:lpstr>
      <vt:lpstr>Визуализация тематических кластеров</vt:lpstr>
      <vt:lpstr>Результаты исследований и практическая значимость</vt:lpstr>
      <vt:lpstr>Дальнейшее развитие проекта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Анализ выступлений А.Меркиль</dc:title>
  <dc:creator>Андрей Раев</dc:creator>
  <cp:lastModifiedBy>Лавринович Дмитрий Сергеевич</cp:lastModifiedBy>
  <cp:revision>63</cp:revision>
  <dcterms:created xsi:type="dcterms:W3CDTF">2025-03-01T08:02:15Z</dcterms:created>
  <dcterms:modified xsi:type="dcterms:W3CDTF">2025-07-12T07:45:02Z</dcterms:modified>
</cp:coreProperties>
</file>

<file path=docProps/thumbnail.jpeg>
</file>